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Lst>
  <p:sldSz cx="9144000" cy="5143500" type="screen16x9"/>
  <p:notesSz cx="6858000" cy="9144000"/>
  <p:embeddedFontLst>
    <p:embeddedFont>
      <p:font typeface="Barlow Condensed" panose="00000506000000000000" pitchFamily="2"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97" autoAdjust="0"/>
  </p:normalViewPr>
  <p:slideViewPr>
    <p:cSldViewPr snapToGrid="0">
      <p:cViewPr varScale="1">
        <p:scale>
          <a:sx n="84" d="100"/>
          <a:sy n="84" d="100"/>
        </p:scale>
        <p:origin x="142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the first hypothesis, the area under cyclic voltammogram was taken to estimate the number of detectable DNA probes.</a:t>
            </a:r>
          </a:p>
          <a:p>
            <a:pPr marL="158750" indent="0">
              <a:buNone/>
            </a:pPr>
            <a:endParaRPr lang="en-CA" dirty="0"/>
          </a:p>
          <a:p>
            <a:pPr marL="158750" indent="0">
              <a:buNone/>
            </a:pPr>
            <a:r>
              <a:rPr lang="en-CA" dirty="0"/>
              <a:t>The paper used equation 2 for the estimation. F is Faraday’s constant, A is the active area of electrode surface, v is the scan rate of cyclic voltammetry, n is the number of electron transfer per redox event.</a:t>
            </a:r>
          </a:p>
          <a:p>
            <a:pPr marL="158750" indent="0">
              <a:buNone/>
            </a:pPr>
            <a:endParaRPr lang="en-CA" dirty="0"/>
          </a:p>
          <a:p>
            <a:pPr marL="158750" indent="0">
              <a:buNone/>
            </a:pPr>
            <a:r>
              <a:rPr lang="en-CA" dirty="0"/>
              <a:t>I also put equation 1 here because I believe equation 2 is derived from the </a:t>
            </a:r>
            <a:r>
              <a:rPr lang="en-CA" dirty="0" err="1"/>
              <a:t>Randles-Sevcik</a:t>
            </a:r>
            <a:r>
              <a:rPr lang="en-CA" dirty="0"/>
              <a:t> equation, which characterises the peak current in cyclic voltammogram. But this is based off of my understanding.</a:t>
            </a:r>
          </a:p>
        </p:txBody>
      </p:sp>
    </p:spTree>
    <p:extLst>
      <p:ext uri="{BB962C8B-B14F-4D97-AF65-F5344CB8AC3E}">
        <p14:creationId xmlns:p14="http://schemas.microsoft.com/office/powerpoint/2010/main" val="360649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Data from experiments are shown here on the left. Data comes from varying concentrations of the analyte. First row of diagrams are cyclic voltammograms. Second row of diagrams are square wave voltammograms.</a:t>
            </a:r>
          </a:p>
          <a:p>
            <a:pPr marL="158750" indent="0">
              <a:buNone/>
            </a:pPr>
            <a:endParaRPr lang="en-CA" dirty="0"/>
          </a:p>
          <a:p>
            <a:pPr marL="158750" indent="0">
              <a:buNone/>
            </a:pPr>
            <a:r>
              <a:rPr lang="en-CA" dirty="0"/>
              <a:t>We see that with increasing analyte concentration, there are smaller peaks in SWV and a decrease in the percentage of detectable redox-active molecules. Based on some calculations, details unspecified in the paper, formation of a single double helix can switch off 100, 000 nano particles at 10 </a:t>
            </a:r>
            <a:r>
              <a:rPr lang="en-CA" dirty="0" err="1"/>
              <a:t>aM</a:t>
            </a:r>
            <a:r>
              <a:rPr lang="en-CA" dirty="0"/>
              <a:t> of miR-21</a:t>
            </a:r>
          </a:p>
        </p:txBody>
      </p:sp>
    </p:spTree>
    <p:extLst>
      <p:ext uri="{BB962C8B-B14F-4D97-AF65-F5344CB8AC3E}">
        <p14:creationId xmlns:p14="http://schemas.microsoft.com/office/powerpoint/2010/main" val="337555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paper tested hypothesis 1 again with different surface modifications of the nano-particle to test the generality of the hypothesis.</a:t>
            </a:r>
          </a:p>
          <a:p>
            <a:pPr marL="158750" indent="0">
              <a:buNone/>
            </a:pPr>
            <a:endParaRPr lang="en-CA" dirty="0"/>
          </a:p>
          <a:p>
            <a:pPr marL="158750" indent="0">
              <a:buNone/>
            </a:pPr>
            <a:r>
              <a:rPr lang="en-CA" dirty="0"/>
              <a:t>FHT modified particles are electro-active. These particles are analogous to unhybridized particles.</a:t>
            </a:r>
          </a:p>
          <a:p>
            <a:pPr marL="158750" indent="0">
              <a:buNone/>
            </a:pPr>
            <a:r>
              <a:rPr lang="en-CA" dirty="0"/>
              <a:t>MUA modified particles act as insulators, which are analogous to hybridized particles in previous experiments.</a:t>
            </a:r>
          </a:p>
          <a:p>
            <a:pPr marL="158750" indent="0">
              <a:buNone/>
            </a:pPr>
            <a:endParaRPr lang="en-CA" dirty="0"/>
          </a:p>
          <a:p>
            <a:pPr marL="158750" indent="0">
              <a:buNone/>
            </a:pPr>
            <a:r>
              <a:rPr lang="en-CA" dirty="0"/>
              <a:t>If it found that by replacing just 1% of FHT with insulating particles, lower levels of peak current was observed. And they increased the percentage of insulating particles and observed consistent drop in current levels. </a:t>
            </a:r>
          </a:p>
          <a:p>
            <a:pPr marL="158750" indent="0">
              <a:buNone/>
            </a:pPr>
            <a:endParaRPr lang="en-CA" dirty="0"/>
          </a:p>
          <a:p>
            <a:pPr marL="158750" indent="0">
              <a:buNone/>
            </a:pPr>
            <a:r>
              <a:rPr lang="en-CA" dirty="0"/>
              <a:t>Results are in agreement with hypothesis 1 that long enough molecules can increase resistance in the nano particle network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273221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hypothesis 2 on the network reconfiguration due to electrical field, different orders of collection were tested.</a:t>
            </a:r>
          </a:p>
          <a:p>
            <a:pPr marL="158750" indent="0">
              <a:buNone/>
            </a:pPr>
            <a:endParaRPr lang="en-CA" dirty="0"/>
          </a:p>
          <a:p>
            <a:pPr marL="158750" indent="0">
              <a:buNone/>
            </a:pPr>
            <a:r>
              <a:rPr lang="en-CA" dirty="0"/>
              <a:t>First, suspensions of hybridized and unhybridized nano sensors are prepared separately.</a:t>
            </a:r>
          </a:p>
          <a:p>
            <a:pPr marL="158750" indent="0">
              <a:buNone/>
            </a:pPr>
            <a:r>
              <a:rPr lang="en-CA" dirty="0"/>
              <a:t>Then you would collect the suspensions on to the gold electrode and take measurements before and after pulsing square wave signals.</a:t>
            </a:r>
          </a:p>
          <a:p>
            <a:pPr marL="158750" indent="0">
              <a:buNone/>
            </a:pPr>
            <a:r>
              <a:rPr lang="en-CA" dirty="0"/>
              <a:t>You do this for two different collection orders. First collection order is you have the hybridized particles collected first, then collect the unhybridized particles. Second collection order is just the opposite.</a:t>
            </a:r>
          </a:p>
        </p:txBody>
      </p:sp>
    </p:spTree>
    <p:extLst>
      <p:ext uri="{BB962C8B-B14F-4D97-AF65-F5344CB8AC3E}">
        <p14:creationId xmlns:p14="http://schemas.microsoft.com/office/powerpoint/2010/main" val="2769836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are the data from evaluating hypothesis 2.</a:t>
            </a:r>
          </a:p>
          <a:p>
            <a:pPr marL="0" lvl="0" indent="0" algn="l" rtl="0">
              <a:spcBef>
                <a:spcPts val="0"/>
              </a:spcBef>
              <a:spcAft>
                <a:spcPts val="0"/>
              </a:spcAft>
              <a:buNone/>
            </a:pPr>
            <a:r>
              <a:rPr lang="en-US" dirty="0"/>
              <a:t>First column of diagrams are data from one collection order. Second column is data from the other collection order.</a:t>
            </a:r>
          </a:p>
          <a:p>
            <a:pPr marL="0" lvl="0" indent="0" algn="l" rtl="0">
              <a:spcBef>
                <a:spcPts val="0"/>
              </a:spcBef>
              <a:spcAft>
                <a:spcPts val="0"/>
              </a:spcAft>
              <a:buNone/>
            </a:pPr>
            <a:r>
              <a:rPr lang="en-US" dirty="0"/>
              <a:t>Diagram a &amp; b are square wave voltammogram.</a:t>
            </a:r>
          </a:p>
          <a:p>
            <a:pPr marL="0" lvl="0" indent="0" algn="l" rtl="0">
              <a:spcBef>
                <a:spcPts val="0"/>
              </a:spcBef>
              <a:spcAft>
                <a:spcPts val="0"/>
              </a:spcAft>
              <a:buNone/>
            </a:pPr>
            <a:r>
              <a:rPr lang="en-US" dirty="0"/>
              <a:t>Diagram c and d are cyclic wave voltammogram.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Blue lines are measurement before square wave pulsing, red waves are after pulsing. The drop in current levels after pulse supports theory of network reconfiguration, and that the reconfiguration somehow increases resistance in the network.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also observed that the current magnitudes are independent of collection order. Which is a favorable property since in real experiments nano particles are collected randomly. This property helps with reproducibility of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conjecture is that hybridized nano particles are reconfigured closer to the electrode surface under electric field.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Diagram e &amp; f are normalized peak current from </a:t>
            </a:r>
            <a:r>
              <a:rPr lang="en-US" dirty="0">
                <a:solidFill>
                  <a:schemeClr val="dk1"/>
                </a:solidFill>
              </a:rPr>
              <a:t>square wave voltammogram</a:t>
            </a:r>
            <a:r>
              <a:rPr lang="en-US" dirty="0"/>
              <a:t> vs number of cycles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47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Paper showed some more plots of normalized current changing with cycle number for various analyte concentrations.</a:t>
            </a:r>
          </a:p>
          <a:p>
            <a:pPr marL="158750" indent="0">
              <a:buNone/>
            </a:pPr>
            <a:endParaRPr lang="en-CA" dirty="0"/>
          </a:p>
          <a:p>
            <a:pPr marL="158750" indent="0">
              <a:buNone/>
            </a:pPr>
            <a:r>
              <a:rPr lang="en-CA" dirty="0"/>
              <a:t>The observation here is that larger analyte concentration requires more cycles for current to stabilize, which could mean that there is a greater extent of nano particle reconfiguration under the presence of greater number of hybridized particles.</a:t>
            </a:r>
          </a:p>
        </p:txBody>
      </p:sp>
    </p:spTree>
    <p:extLst>
      <p:ext uri="{BB962C8B-B14F-4D97-AF65-F5344CB8AC3E}">
        <p14:creationId xmlns:p14="http://schemas.microsoft.com/office/powerpoint/2010/main" val="326590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 examine capability of the sensor, clinical samples containing lung cancer cells and vesicles were tested.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(a) shows image of extracted exosomes of A549 lung cancer cells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the following diagrams, each bar represents an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(b) shows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Larger change in current correlates to higher concentrations of miR-21. </a:t>
            </a:r>
          </a:p>
          <a:p>
            <a:pPr marL="0" lvl="0" indent="0" algn="l" rtl="0">
              <a:spcBef>
                <a:spcPts val="0"/>
              </a:spcBef>
              <a:spcAft>
                <a:spcPts val="0"/>
              </a:spcAft>
              <a:buNone/>
            </a:pPr>
            <a:r>
              <a:rPr lang="en-US" dirty="0">
                <a:solidFill>
                  <a:schemeClr val="dk1"/>
                </a:solidFill>
              </a:rPr>
              <a:t>We can see that transfected samples show a lower current change compared to </a:t>
            </a:r>
            <a:r>
              <a:rPr lang="en-US" dirty="0" err="1">
                <a:solidFill>
                  <a:schemeClr val="dk1"/>
                </a:solidFill>
              </a:rPr>
              <a:t>untransfected</a:t>
            </a:r>
            <a:r>
              <a:rPr lang="en-US" dirty="0">
                <a:solidFill>
                  <a:schemeClr val="dk1"/>
                </a:solidFill>
              </a:rPr>
              <a:t> samples. This demonstrates ability of the assay to detect small variations of the analyte.</a:t>
            </a:r>
          </a:p>
          <a:p>
            <a:pPr marL="0" lvl="0" indent="0" algn="l" rtl="0">
              <a:spcBef>
                <a:spcPts val="0"/>
              </a:spcBef>
              <a:spcAft>
                <a:spcPts val="0"/>
              </a:spcAft>
              <a:buNone/>
            </a:pPr>
            <a:r>
              <a:rPr lang="en-US" dirty="0">
                <a:solidFill>
                  <a:schemeClr val="dk1"/>
                </a:solidFill>
              </a:rPr>
              <a:t>We can also observe that miR-21 expression levels are much lower in exosomes than in cells.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Diagram (c) shows </a:t>
            </a:r>
            <a:r>
              <a:rPr lang="en-US" dirty="0" err="1">
                <a:solidFill>
                  <a:schemeClr val="dk1"/>
                </a:solidFill>
              </a:rPr>
              <a:t>qRT</a:t>
            </a:r>
            <a:r>
              <a:rPr lang="en-US" dirty="0">
                <a:solidFill>
                  <a:schemeClr val="dk1"/>
                </a:solidFill>
              </a:rPr>
              <a:t>–PCR results for same samples in diagram (b). Black bar is the cycle threshold (Ct), higher means lower concentration of analyte. Grey bar is concentration of miR-39, used for normalization. The observations are consistent with (b).</a:t>
            </a:r>
          </a:p>
          <a:p>
            <a:pPr marL="0" lvl="0" indent="0" algn="l" rtl="0">
              <a:spcBef>
                <a:spcPts val="0"/>
              </a:spcBef>
              <a:spcAft>
                <a:spcPts val="0"/>
              </a:spcAft>
              <a:buNone/>
            </a:pPr>
            <a:br>
              <a:rPr lang="en-US" dirty="0">
                <a:solidFill>
                  <a:schemeClr val="dk1"/>
                </a:solidFill>
              </a:rPr>
            </a:br>
            <a:r>
              <a:rPr lang="en-US" dirty="0">
                <a:solidFill>
                  <a:schemeClr val="dk1"/>
                </a:solidFill>
              </a:rPr>
              <a:t>Diagram (d) is the diagram (c) and (b) put together so its easier to see that both the electrochemical assay and </a:t>
            </a:r>
            <a:r>
              <a:rPr lang="en-US" dirty="0" err="1">
                <a:solidFill>
                  <a:schemeClr val="dk1"/>
                </a:solidFill>
              </a:rPr>
              <a:t>qRT</a:t>
            </a:r>
            <a:r>
              <a:rPr lang="en-US" dirty="0">
                <a:solidFill>
                  <a:schemeClr val="dk1"/>
                </a:solidFill>
              </a:rPr>
              <a:t>–PCR show agreeable results.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Further experiments were done on varying concentrations of total RNA extract from A549 in blood and PBS. The concentration miR-21 was unknown for these experiments.</a:t>
            </a:r>
          </a:p>
          <a:p>
            <a:pPr marL="0" lvl="0" indent="0" algn="l" rtl="0">
              <a:spcBef>
                <a:spcPts val="0"/>
              </a:spcBef>
              <a:spcAft>
                <a:spcPts val="0"/>
              </a:spcAft>
              <a:buNone/>
            </a:pPr>
            <a:r>
              <a:rPr lang="en-US" dirty="0">
                <a:solidFill>
                  <a:schemeClr val="dk1"/>
                </a:solidFill>
              </a:rPr>
              <a:t>Diagram (e) shows the results for the assay. White bar is data from PBS, black bar is data from 50% human blood. </a:t>
            </a:r>
          </a:p>
          <a:p>
            <a:pPr marL="0" lvl="0" indent="0" algn="l" rtl="0">
              <a:spcBef>
                <a:spcPts val="0"/>
              </a:spcBef>
              <a:spcAft>
                <a:spcPts val="0"/>
              </a:spcAft>
              <a:buNone/>
            </a:pPr>
            <a:r>
              <a:rPr lang="en-US" dirty="0">
                <a:solidFill>
                  <a:schemeClr val="dk1"/>
                </a:solidFill>
              </a:rPr>
              <a:t>We can see that level of miR-21 detected is lower in blood compared to PBS and that there are distinctive changes in miR-21 concentration.</a:t>
            </a:r>
          </a:p>
          <a:p>
            <a:pPr marL="0" lvl="0" indent="0" algn="l" rtl="0">
              <a:spcBef>
                <a:spcPts val="0"/>
              </a:spcBef>
              <a:spcAft>
                <a:spcPts val="0"/>
              </a:spcAft>
              <a:buNone/>
            </a:pPr>
            <a:r>
              <a:rPr lang="en-US" dirty="0">
                <a:solidFill>
                  <a:schemeClr val="dk1"/>
                </a:solidFill>
              </a:rPr>
              <a:t>Diagram (f) shows the results done on the same samples using </a:t>
            </a:r>
            <a:r>
              <a:rPr lang="en-US" dirty="0" err="1">
                <a:solidFill>
                  <a:schemeClr val="dk1"/>
                </a:solidFill>
              </a:rPr>
              <a:t>qRT</a:t>
            </a:r>
            <a:r>
              <a:rPr lang="en-US" dirty="0">
                <a:solidFill>
                  <a:schemeClr val="dk1"/>
                </a:solidFill>
              </a:rPr>
              <a:t>–PCR.  </a:t>
            </a:r>
          </a:p>
          <a:p>
            <a:pPr marL="0" lvl="0" indent="0" algn="l" rtl="0">
              <a:spcBef>
                <a:spcPts val="0"/>
              </a:spcBef>
              <a:spcAft>
                <a:spcPts val="0"/>
              </a:spcAft>
              <a:buNone/>
            </a:pPr>
            <a:r>
              <a:rPr lang="en-US" dirty="0">
                <a:solidFill>
                  <a:schemeClr val="dk1"/>
                </a:solidFill>
              </a:rPr>
              <a:t>Diagram (g) puts the result of diagrams (e) and (f) together. White bar is assay results in PBS, black bar is assay results in blood. Light grey is </a:t>
            </a:r>
            <a:r>
              <a:rPr lang="en-US" dirty="0" err="1">
                <a:solidFill>
                  <a:schemeClr val="dk1"/>
                </a:solidFill>
              </a:rPr>
              <a:t>qRT</a:t>
            </a:r>
            <a:r>
              <a:rPr lang="en-US" dirty="0">
                <a:solidFill>
                  <a:schemeClr val="dk1"/>
                </a:solidFill>
              </a:rPr>
              <a:t>–PCR results in PBS and dark grey is </a:t>
            </a:r>
            <a:r>
              <a:rPr lang="en-US" dirty="0" err="1">
                <a:solidFill>
                  <a:schemeClr val="dk1"/>
                </a:solidFill>
              </a:rPr>
              <a:t>qRT</a:t>
            </a:r>
            <a:r>
              <a:rPr lang="en-US" dirty="0">
                <a:solidFill>
                  <a:schemeClr val="dk1"/>
                </a:solidFill>
              </a:rPr>
              <a:t>–PCR results in blood.</a:t>
            </a:r>
          </a:p>
          <a:p>
            <a:pPr marL="0" lvl="0" indent="0" algn="l" rtl="0">
              <a:spcBef>
                <a:spcPts val="0"/>
              </a:spcBef>
              <a:spcAft>
                <a:spcPts val="0"/>
              </a:spcAft>
              <a:buNone/>
            </a:pPr>
            <a:r>
              <a:rPr lang="en-US" dirty="0">
                <a:solidFill>
                  <a:schemeClr val="dk1"/>
                </a:solidFill>
              </a:rPr>
              <a:t>The electrochemical assay results are consistent with </a:t>
            </a:r>
            <a:r>
              <a:rPr lang="en-US" dirty="0" err="1">
                <a:solidFill>
                  <a:schemeClr val="dk1"/>
                </a:solidFill>
              </a:rPr>
              <a:t>qRT</a:t>
            </a:r>
            <a:r>
              <a:rPr lang="en-US" dirty="0">
                <a:solidFill>
                  <a:schemeClr val="dk1"/>
                </a:solidFill>
              </a:rPr>
              <a:t>–PCR and it demonstrates that the electrochemical assay can detect miR-21 directly from human blood.</a:t>
            </a:r>
            <a:endParaRPr lang="en-CA" dirty="0">
              <a:solidFill>
                <a:schemeClr val="dk1"/>
              </a:solidFill>
            </a:endParaRPr>
          </a:p>
          <a:p>
            <a:pPr marL="0" lvl="0" indent="0" algn="l" rtl="0">
              <a:spcBef>
                <a:spcPts val="0"/>
              </a:spcBef>
              <a:spcAft>
                <a:spcPts val="0"/>
              </a:spcAft>
              <a:buNone/>
            </a:pPr>
            <a:r>
              <a:rPr lang="en-CA" dirty="0">
                <a:solidFill>
                  <a:schemeClr val="dk1"/>
                </a:solid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Vesicles are kind of like a message object, includes miRNA, in cell-to-cell communication</a:t>
            </a: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574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Experiments were also done on mouse models. </a:t>
            </a:r>
          </a:p>
          <a:p>
            <a:pPr marL="158750" indent="0">
              <a:buNone/>
            </a:pPr>
            <a:endParaRPr lang="en-CA" dirty="0"/>
          </a:p>
          <a:p>
            <a:pPr marL="158750" indent="0">
              <a:buNone/>
            </a:pPr>
            <a:r>
              <a:rPr lang="en-CA" dirty="0"/>
              <a:t>The electrochemical assay was performed on whole blood and total RNA extract. Results are shown in diagram (a) and (b) respectively.</a:t>
            </a:r>
          </a:p>
          <a:p>
            <a:pPr marL="158750" indent="0">
              <a:buNone/>
            </a:pPr>
            <a:r>
              <a:rPr lang="en-CA" dirty="0"/>
              <a:t>Clearly you can see heightened levels of miR-21 in mice with tumor (grey bars).</a:t>
            </a:r>
          </a:p>
          <a:p>
            <a:pPr marL="158750" indent="0">
              <a:buNone/>
            </a:pPr>
            <a:endParaRPr lang="en-CA" dirty="0"/>
          </a:p>
          <a:p>
            <a:pPr marL="158750" indent="0">
              <a:buNone/>
            </a:pPr>
            <a:r>
              <a:rPr lang="en-CA" dirty="0"/>
              <a:t>Diagram (c) shows analysis of </a:t>
            </a:r>
            <a:r>
              <a:rPr lang="en-CA" dirty="0" err="1"/>
              <a:t>qRT</a:t>
            </a:r>
            <a:r>
              <a:rPr lang="en-CA" dirty="0"/>
              <a:t>-PCR. A lower cycle threshold means lower concentration of miR-21. Ignore the black bars since it’s normalization data (miR-39)</a:t>
            </a:r>
          </a:p>
          <a:p>
            <a:pPr marL="158750" indent="0">
              <a:buNone/>
            </a:pPr>
            <a:endParaRPr lang="en-CA" dirty="0"/>
          </a:p>
          <a:p>
            <a:pPr marL="158750" indent="0">
              <a:buNone/>
            </a:pPr>
            <a:r>
              <a:rPr lang="en-CA" dirty="0"/>
              <a:t>Diagram (d) summarizes all the data together. It shows the concentration ratio of miR-21 in tumor mouse compared to control. Blue line is the average of ratio.</a:t>
            </a:r>
          </a:p>
          <a:p>
            <a:pPr marL="158750" indent="0">
              <a:buNone/>
            </a:pPr>
            <a:r>
              <a:rPr lang="en-CA" dirty="0"/>
              <a:t>Two important observations here: first is that the assay result is consistent with RT-PCR. Second is that there is less variations in the concentration ratio calculated from the assay compared to RT-PCR.</a:t>
            </a:r>
          </a:p>
          <a:p>
            <a:pPr marL="158750" indent="0">
              <a:buNone/>
            </a:pPr>
            <a:endParaRPr lang="en-CA" dirty="0"/>
          </a:p>
          <a:p>
            <a:pPr marL="158750" indent="0">
              <a:buNone/>
            </a:pPr>
            <a:r>
              <a:rPr lang="en-CA" dirty="0"/>
              <a:t>Again, this demonstrates that the electrochemical assay can be directly applied to unprocessed blood samples and can give more consistent results with less variations compared to RT-PCR.</a:t>
            </a:r>
          </a:p>
          <a:p>
            <a:pPr marL="158750" indent="0">
              <a:buNone/>
            </a:pPr>
            <a:endParaRPr lang="en-CA" dirty="0"/>
          </a:p>
        </p:txBody>
      </p:sp>
    </p:spTree>
    <p:extLst>
      <p:ext uri="{BB962C8B-B14F-4D97-AF65-F5344CB8AC3E}">
        <p14:creationId xmlns:p14="http://schemas.microsoft.com/office/powerpoint/2010/main" val="203152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potential as function of time for CV, DPV, and SWV. The right columns show the respective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start off, I will talk a bit about the nano sensor itself.</a:t>
            </a:r>
          </a:p>
          <a:p>
            <a:pPr marL="158750" indent="0">
              <a:buNone/>
            </a:pPr>
            <a:endParaRPr lang="en-CA" dirty="0"/>
          </a:p>
          <a:p>
            <a:pPr marL="158750" indent="0">
              <a:buNone/>
            </a:pPr>
            <a:r>
              <a:rPr lang="en-CA" dirty="0"/>
              <a:t>The magnetic property of the sensor allows it to seek out analyte rather than waiting for analyte to diffuse to the electrode surface. In a previous study, it was found that the performance of dispersible electrode is over 1000 times better than conventional gold macroelectrode. </a:t>
            </a:r>
          </a:p>
          <a:p>
            <a:pPr marL="158750" indent="0">
              <a:buNone/>
            </a:pPr>
            <a:endParaRPr lang="en-CA" dirty="0"/>
          </a:p>
          <a:p>
            <a:pPr marL="158750" indent="0">
              <a:buNone/>
            </a:pPr>
            <a:r>
              <a:rPr lang="en-CA" dirty="0"/>
              <a:t>The fabrication of the sensor is covered in another paper, I won’t go into that.</a:t>
            </a:r>
          </a:p>
          <a:p>
            <a:pPr marL="158750" indent="0">
              <a:buNone/>
            </a:pPr>
            <a:endParaRPr lang="en-CA" dirty="0"/>
          </a:p>
          <a:p>
            <a:pPr marL="158750" indent="0">
              <a:buNone/>
            </a:pPr>
            <a:r>
              <a:rPr lang="en-CA" dirty="0"/>
              <a:t>The surface of the sensor is modified by a DNA probe for the target analyte. One end of the DNA has a thiol modification to bond covalently with sensor surface. The other end of the DNA is modified with methylene blue redox label. </a:t>
            </a:r>
          </a:p>
        </p:txBody>
      </p:sp>
    </p:spTree>
    <p:extLst>
      <p:ext uri="{BB962C8B-B14F-4D97-AF65-F5344CB8AC3E}">
        <p14:creationId xmlns:p14="http://schemas.microsoft.com/office/powerpoint/2010/main" val="380329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One important property of the nano sensor is the </a:t>
            </a:r>
            <a:r>
              <a:rPr lang="en-CA" dirty="0" err="1"/>
              <a:t>biochemiresistor</a:t>
            </a:r>
            <a:r>
              <a:rPr lang="en-CA" dirty="0"/>
              <a:t>.</a:t>
            </a:r>
          </a:p>
          <a:p>
            <a:pPr marL="158750" indent="0">
              <a:buNone/>
            </a:pPr>
            <a:endParaRPr lang="en-CA" dirty="0"/>
          </a:p>
          <a:p>
            <a:pPr marL="158750" indent="0">
              <a:buNone/>
            </a:pPr>
            <a:r>
              <a:rPr lang="en-CA" dirty="0"/>
              <a:t>This property was covered in a different paper, but I will briefly explain it here since its relevant to the understanding of this paper.</a:t>
            </a:r>
          </a:p>
          <a:p>
            <a:pPr marL="158750" indent="0">
              <a:buNone/>
            </a:pPr>
            <a:endParaRPr lang="en-CA" dirty="0"/>
          </a:p>
          <a:p>
            <a:pPr marL="158750" indent="0">
              <a:buNone/>
            </a:pPr>
            <a:r>
              <a:rPr lang="en-CA" dirty="0"/>
              <a:t>If you take a look at the diagram. In the top left image, we see the surface of the nano particle modified with </a:t>
            </a:r>
            <a:r>
              <a:rPr lang="en-CA" dirty="0" err="1"/>
              <a:t>enroflaxin</a:t>
            </a:r>
            <a:r>
              <a:rPr lang="en-CA" dirty="0"/>
              <a:t> attached to their antibody. These nano particles are then dispersed in sample containing the analyte, which is </a:t>
            </a:r>
            <a:r>
              <a:rPr lang="en-CA" dirty="0" err="1"/>
              <a:t>enroflaxin</a:t>
            </a:r>
            <a:r>
              <a:rPr lang="en-CA" dirty="0"/>
              <a:t>. </a:t>
            </a:r>
          </a:p>
          <a:p>
            <a:pPr marL="158750" indent="0">
              <a:buNone/>
            </a:pPr>
            <a:endParaRPr lang="en-CA" dirty="0"/>
          </a:p>
          <a:p>
            <a:pPr marL="158750" indent="0">
              <a:buNone/>
            </a:pPr>
            <a:r>
              <a:rPr lang="en-CA" dirty="0"/>
              <a:t>Top right image shows that the antibodies, which were originally bounded to the nano particles, can dissociate from the particle surface and bind to </a:t>
            </a:r>
            <a:r>
              <a:rPr lang="en-CA" dirty="0" err="1"/>
              <a:t>enroflaxin</a:t>
            </a:r>
            <a:r>
              <a:rPr lang="en-CA" dirty="0"/>
              <a:t> in the sample solution.</a:t>
            </a:r>
          </a:p>
          <a:p>
            <a:pPr marL="158750" indent="0">
              <a:buNone/>
            </a:pPr>
            <a:endParaRPr lang="en-CA" dirty="0"/>
          </a:p>
          <a:p>
            <a:pPr marL="158750" indent="0">
              <a:buNone/>
            </a:pPr>
            <a:r>
              <a:rPr lang="en-CA" dirty="0"/>
              <a:t>After some incubation time, the nano particles are collected magnetically between two electrode films and dissociated antibodies are washed away. </a:t>
            </a:r>
          </a:p>
          <a:p>
            <a:pPr marL="158750" indent="0">
              <a:buNone/>
            </a:pPr>
            <a:r>
              <a:rPr lang="en-CA" dirty="0"/>
              <a:t>For a low concentration of the analyte, you would get more of the antibodies still attached to the nano sensors, resulting in increased distances between particles, which means high resistance between the two electrode sheets. This is what you see in the bottom left image. </a:t>
            </a:r>
          </a:p>
          <a:p>
            <a:pPr marL="158750" indent="0">
              <a:buNone/>
            </a:pPr>
            <a:endParaRPr lang="en-CA" dirty="0"/>
          </a:p>
          <a:p>
            <a:pPr marL="158750" indent="0">
              <a:buNone/>
            </a:pPr>
            <a:r>
              <a:rPr lang="en-CA" dirty="0"/>
              <a:t>Bottom right image shows the case for a high concentration of analyte.</a:t>
            </a:r>
          </a:p>
          <a:p>
            <a:pPr marL="158750" indent="0">
              <a:buNone/>
            </a:pPr>
            <a:endParaRPr lang="en-CA" dirty="0"/>
          </a:p>
          <a:p>
            <a:pPr marL="158750" indent="0">
              <a:buNone/>
            </a:pPr>
            <a:r>
              <a:rPr lang="en-CA" dirty="0"/>
              <a:t>In summary, </a:t>
            </a:r>
            <a:r>
              <a:rPr lang="en-CA" dirty="0" err="1"/>
              <a:t>biochemiresistor</a:t>
            </a:r>
            <a:r>
              <a:rPr lang="en-CA" dirty="0"/>
              <a:t> property of gold coated magnetic nano particles is based on this kind of displacement concept, where interaction between analyte and probe changes the distance between nano particles, thus affecting its electrical properties when collected to take measurements.</a:t>
            </a:r>
          </a:p>
          <a:p>
            <a:pPr marL="158750" indent="0">
              <a:buNone/>
            </a:pPr>
            <a:endParaRPr lang="en-CA" dirty="0"/>
          </a:p>
        </p:txBody>
      </p:sp>
    </p:spTree>
    <p:extLst>
      <p:ext uri="{BB962C8B-B14F-4D97-AF65-F5344CB8AC3E}">
        <p14:creationId xmlns:p14="http://schemas.microsoft.com/office/powerpoint/2010/main" val="21540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procedure for the assay introduced by the paper is as follows:</a:t>
            </a:r>
          </a:p>
          <a:p>
            <a:pPr marL="158750" indent="0">
              <a:buNone/>
            </a:pPr>
            <a:endParaRPr lang="en-CA" dirty="0"/>
          </a:p>
          <a:p>
            <a:pPr marL="158750" indent="0">
              <a:buNone/>
            </a:pPr>
            <a:r>
              <a:rPr lang="en-CA" dirty="0"/>
              <a:t>First, nano sensors with surface modified DNA probes are mixed with sample containing the analyte for 30 mins in a rotating wheel.</a:t>
            </a:r>
          </a:p>
          <a:p>
            <a:pPr marL="158750" indent="0">
              <a:buNone/>
            </a:pPr>
            <a:endParaRPr lang="en-CA" dirty="0"/>
          </a:p>
          <a:p>
            <a:pPr marL="158750" indent="0">
              <a:buNone/>
            </a:pPr>
            <a:r>
              <a:rPr lang="en-CA" dirty="0"/>
              <a:t>Then, the nano sensors are collected magnetically on to electrode surface, and you do some washing to clear away everything else.</a:t>
            </a:r>
          </a:p>
          <a:p>
            <a:pPr marL="158750" indent="0">
              <a:buNone/>
            </a:pPr>
            <a:endParaRPr lang="en-CA" dirty="0"/>
          </a:p>
          <a:p>
            <a:pPr marL="158750" indent="0">
              <a:buNone/>
            </a:pPr>
            <a:r>
              <a:rPr lang="en-CA" dirty="0"/>
              <a:t>After that, you apply square wave voltammetry to obtain a voltammogram. You measure the peak current in the voltammogram, compare it to the calibration curve and determine concentration of the analyte.</a:t>
            </a:r>
          </a:p>
        </p:txBody>
      </p:sp>
    </p:spTree>
    <p:extLst>
      <p:ext uri="{BB962C8B-B14F-4D97-AF65-F5344CB8AC3E}">
        <p14:creationId xmlns:p14="http://schemas.microsoft.com/office/powerpoint/2010/main" val="10107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To test the range of detection and to drive the calibration curve, experiments were done on three different matrixes spiked with different analyte concentrations ranging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An example is shown in the top figure. The concentration was plotted against the difference between the two peaks.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in the calibration curve, red markers are samples measured in human blood, grey markers are measurements in human serum, white are measurements in PBS, which is an electrolyte properties similar to blood (like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dirty="0"/>
              <a:t>--------------</a:t>
            </a:r>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paper briefly went over the selectivity of the assay.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data from current measurements on different kinds of targets. (a) is the data for complementary targets. (b) is for non-complementary targets. (c) is for targets with single base pair mismatch in the middle position.</a:t>
            </a:r>
          </a:p>
          <a:p>
            <a:pPr marL="0" lvl="0" indent="0" algn="l" rtl="0">
              <a:spcBef>
                <a:spcPts val="0"/>
              </a:spcBef>
              <a:spcAft>
                <a:spcPts val="0"/>
              </a:spcAft>
              <a:buNone/>
            </a:pPr>
            <a:r>
              <a:rPr lang="en-US" dirty="0"/>
              <a:t>White dots are measurements when there is no hybridization on the DNA probes of the sensors. Black dots are the measurements after hybridizing with the target.</a:t>
            </a:r>
          </a:p>
          <a:p>
            <a:pPr marL="0" lvl="0" indent="0" algn="l" rtl="0">
              <a:spcBef>
                <a:spcPts val="0"/>
              </a:spcBef>
              <a:spcAft>
                <a:spcPts val="0"/>
              </a:spcAft>
              <a:buNone/>
            </a:pPr>
            <a:r>
              <a:rPr lang="en-US" dirty="0"/>
              <a:t>We see that at 2 Hz, there is highest current change for fully complementary targets. 9% less change for single mismatch targets, and very small change for non-complementary targets.</a:t>
            </a:r>
          </a:p>
          <a:p>
            <a:pPr marL="0" lvl="0" indent="0" algn="l" rtl="0">
              <a:spcBef>
                <a:spcPts val="0"/>
              </a:spcBef>
              <a:spcAft>
                <a:spcPts val="0"/>
              </a:spcAft>
              <a:buNone/>
            </a:pPr>
            <a:r>
              <a:rPr lang="en-US" dirty="0"/>
              <a:t>Just a side note: 2 Hz was selected as the optimal frequency for voltammetry based on current differences between these three kinds of target.</a:t>
            </a:r>
          </a:p>
        </p:txBody>
      </p:sp>
    </p:spTree>
    <p:extLst>
      <p:ext uri="{BB962C8B-B14F-4D97-AF65-F5344CB8AC3E}">
        <p14:creationId xmlns:p14="http://schemas.microsoft.com/office/powerpoint/2010/main" val="1065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There are two hypothesis on the detection mechanism.</a:t>
            </a:r>
          </a:p>
          <a:p>
            <a:pPr marL="158750" indent="0">
              <a:buNone/>
            </a:pPr>
            <a:r>
              <a:rPr lang="en-CA" dirty="0"/>
              <a:t>First hypothesis is based on the </a:t>
            </a:r>
            <a:r>
              <a:rPr lang="en-CA" dirty="0" err="1"/>
              <a:t>biochemiresistor</a:t>
            </a:r>
            <a:r>
              <a:rPr lang="en-CA" dirty="0"/>
              <a:t> property of the nano sensors. Hybridized probes are less elastic; thus, they are more able to create distance between each nano particles compared to un-hybridized DNA probes.</a:t>
            </a:r>
          </a:p>
          <a:p>
            <a:pPr marL="158750" indent="0">
              <a:buNone/>
            </a:pPr>
            <a:endParaRPr lang="en-CA" dirty="0"/>
          </a:p>
          <a:p>
            <a:pPr marL="158750" indent="0">
              <a:buNone/>
            </a:pPr>
            <a:r>
              <a:rPr lang="en-CA" dirty="0"/>
              <a:t>Second hypothesis is that electric field introduced during voltammetry may have reconfigured the nano particle network by moving hybridized particles closer to electrode surface, resulting in amplified signal suppression.</a:t>
            </a:r>
          </a:p>
        </p:txBody>
      </p:sp>
    </p:spTree>
    <p:extLst>
      <p:ext uri="{BB962C8B-B14F-4D97-AF65-F5344CB8AC3E}">
        <p14:creationId xmlns:p14="http://schemas.microsoft.com/office/powerpoint/2010/main" val="3508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3/5/2023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3/5/2023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3/5/2023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3/5/2023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3/5/2023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3/5/2023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5.xml"/><Relationship Id="rId1" Type="http://schemas.openxmlformats.org/officeDocument/2006/relationships/video" Target="https://www.youtube.com/embed/t5jroSCBBwk?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857250" lvl="1" indent="-285750">
              <a:spcBef>
                <a:spcPts val="0"/>
              </a:spcBef>
              <a:spcAft>
                <a:spcPts val="0"/>
              </a:spcAft>
              <a:buSzPts val="1800"/>
            </a:pPr>
            <a:r>
              <a:rPr lang="en-CA" dirty="0"/>
              <a:t>Reported in a previous study to have over 1000 times improvement in detection limit and response time compared to conventional gold macroelectrode surface</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3"/>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3"/>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the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3">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4">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dirty="0"/>
                        <a:t>10 </a:t>
                      </a:r>
                      <a:r>
                        <a:rPr lang="en-CA" dirty="0" err="1"/>
                        <a:t>aM</a:t>
                      </a:r>
                      <a:endParaRPr dirty="0"/>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3">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3">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4">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enough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 nano particles</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3">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3"/>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Was evidence of reconfiguration also present when testing the generality of hypothesis 1?</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697706" lvl="1" indent="-285750">
              <a:spcBef>
                <a:spcPts val="360"/>
              </a:spcBef>
              <a:spcAft>
                <a:spcPts val="0"/>
              </a:spcAft>
              <a:buSzPts val="1800"/>
              <a:buFont typeface="Wingdings" panose="05000000000000000000" pitchFamily="2" charset="2"/>
              <a:buChar char="§"/>
            </a:pPr>
            <a:r>
              <a:rPr lang="en-CA" dirty="0"/>
              <a:t>Also, 9% difference in current between fully complementary target and near-complementary target seems like a narrow gap</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BF4D-E254-A5CE-1697-5DBAE31D4A83}"/>
              </a:ext>
            </a:extLst>
          </p:cNvPr>
          <p:cNvSpPr>
            <a:spLocks noGrp="1"/>
          </p:cNvSpPr>
          <p:nvPr>
            <p:ph type="title"/>
          </p:nvPr>
        </p:nvSpPr>
        <p:spPr/>
        <p:txBody>
          <a:bodyPr/>
          <a:lstStyle/>
          <a:p>
            <a:r>
              <a:rPr lang="en-CA" dirty="0"/>
              <a:t>Gene Silencing by MicroRNA</a:t>
            </a:r>
          </a:p>
        </p:txBody>
      </p:sp>
      <p:pic>
        <p:nvPicPr>
          <p:cNvPr id="5" name="Online Media 4" title="Gene Silencing by microRNA">
            <a:hlinkClick r:id="" action="ppaction://media"/>
            <a:extLst>
              <a:ext uri="{FF2B5EF4-FFF2-40B4-BE49-F238E27FC236}">
                <a16:creationId xmlns:a16="http://schemas.microsoft.com/office/drawing/2014/main" id="{0EDD90DA-5CCF-25E4-7801-1819EAD6072F}"/>
              </a:ext>
            </a:extLst>
          </p:cNvPr>
          <p:cNvPicPr>
            <a:picLocks noGrp="1" noRot="1" noChangeAspect="1"/>
          </p:cNvPicPr>
          <p:nvPr>
            <p:ph idx="1"/>
            <a:videoFile r:link="rId1"/>
          </p:nvPr>
        </p:nvPicPr>
        <p:blipFill>
          <a:blip r:embed="rId3"/>
          <a:stretch>
            <a:fillRect/>
          </a:stretch>
        </p:blipFill>
        <p:spPr>
          <a:xfrm>
            <a:off x="1484313" y="1060450"/>
            <a:ext cx="6099175" cy="3446463"/>
          </a:xfrm>
          <a:prstGeom prst="rect">
            <a:avLst/>
          </a:prstGeom>
        </p:spPr>
      </p:pic>
      <p:sp>
        <p:nvSpPr>
          <p:cNvPr id="4" name="Slide Number Placeholder 3">
            <a:extLst>
              <a:ext uri="{FF2B5EF4-FFF2-40B4-BE49-F238E27FC236}">
                <a16:creationId xmlns:a16="http://schemas.microsoft.com/office/drawing/2014/main" id="{8803963D-64A8-2613-7C11-C44FA8923A6E}"/>
              </a:ext>
            </a:extLst>
          </p:cNvPr>
          <p:cNvSpPr>
            <a:spLocks noGrp="1"/>
          </p:cNvSpPr>
          <p:nvPr>
            <p:ph type="sldNum" sz="quarter" idx="12"/>
          </p:nvPr>
        </p:nvSpPr>
        <p:spPr/>
        <p:txBody>
          <a:bodyPr/>
          <a:lstStyle/>
          <a:p>
            <a:r>
              <a:rPr lang="en-US"/>
              <a:t>PAGE  </a:t>
            </a:r>
            <a:fld id="{93005692-73BE-493E-93AB-ECD6027A7652}" type="slidenum">
              <a:rPr lang="en-US" smtClean="0"/>
              <a:pPr/>
              <a:t>29</a:t>
            </a:fld>
            <a:endParaRPr lang="en-US" dirty="0"/>
          </a:p>
        </p:txBody>
      </p:sp>
    </p:spTree>
    <p:extLst>
      <p:ext uri="{BB962C8B-B14F-4D97-AF65-F5344CB8AC3E}">
        <p14:creationId xmlns:p14="http://schemas.microsoft.com/office/powerpoint/2010/main" val="23609643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465</TotalTime>
  <Words>4102</Words>
  <Application>Microsoft Office PowerPoint</Application>
  <PresentationFormat>On-screen Show (16:9)</PresentationFormat>
  <Paragraphs>325</Paragraphs>
  <Slides>29</Slides>
  <Notes>18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Georgia</vt:lpstr>
      <vt:lpstr>Arial</vt:lpstr>
      <vt:lpstr>Barlow Condensed</vt:lpstr>
      <vt:lpstr>Proxima Nova</vt:lpstr>
      <vt:lpstr>Wingdings</vt:lpstr>
      <vt:lpstr>Verdana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lpstr>Gene Silencing by MicroRNA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222</cp:revision>
  <dcterms:modified xsi:type="dcterms:W3CDTF">2023-03-05T17:44:15Z</dcterms:modified>
</cp:coreProperties>
</file>